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7" r:id="rId3"/>
    <p:sldId id="266" r:id="rId4"/>
    <p:sldId id="265" r:id="rId5"/>
    <p:sldId id="264" r:id="rId6"/>
    <p:sldId id="257" r:id="rId7"/>
    <p:sldId id="262" r:id="rId8"/>
    <p:sldId id="263" r:id="rId9"/>
    <p:sldId id="261" r:id="rId10"/>
    <p:sldId id="260" r:id="rId11"/>
    <p:sldId id="25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7716-C521-4C30-90E9-7FEA76D4A45C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865091-B01D-40A2-AF85-36A6BE38DC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3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7716-C521-4C30-90E9-7FEA76D4A45C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65091-B01D-40A2-AF85-36A6BE38DC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3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4865091-B01D-40A2-AF85-36A6BE38DC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7716-C521-4C30-90E9-7FEA76D4A45C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3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7716-C521-4C30-90E9-7FEA76D4A45C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4865091-B01D-40A2-AF85-36A6BE38DC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3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7716-C521-4C30-90E9-7FEA76D4A45C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865091-B01D-40A2-AF85-36A6BE38DC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3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C527716-C521-4C30-90E9-7FEA76D4A45C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65091-B01D-40A2-AF85-36A6BE38DC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3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7716-C521-4C30-90E9-7FEA76D4A45C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4865091-B01D-40A2-AF85-36A6BE38DC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3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7716-C521-4C30-90E9-7FEA76D4A45C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4865091-B01D-40A2-AF85-36A6BE38DC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7716-C521-4C30-90E9-7FEA76D4A45C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865091-B01D-40A2-AF85-36A6BE38DC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865091-B01D-40A2-AF85-36A6BE38DC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7716-C521-4C30-90E9-7FEA76D4A45C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3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4865091-B01D-40A2-AF85-36A6BE38DC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C527716-C521-4C30-90E9-7FEA76D4A45C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Click="0" advTm="3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C527716-C521-4C30-90E9-7FEA76D4A45C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865091-B01D-40A2-AF85-36A6BE38DC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advClick="0" advTm="3000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sws.org/articles/2012/feb2012/pove-f06.shtml" TargetMode="External"/><Relationship Id="rId2" Type="http://schemas.openxmlformats.org/officeDocument/2006/relationships/hyperlink" Target="http://www.wsws.org/articles/2012/mar2012/germ-m08.s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piegel.de/international/germany/0,1518,778351,00.html" TargetMode="External"/><Relationship Id="rId4" Type="http://schemas.openxmlformats.org/officeDocument/2006/relationships/hyperlink" Target="http://news.bbc.co.uk/2/hi/8152346.stm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tagesschau.de/inland/kinderarmut50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wieninternational.at/files/18-19/18183/13-block030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1.bp.blogspot.com/_XuaAOjtZ3LM/Rdzwt9xXuQI/AAAAAAAAAJU/Oa4_I6ahR-U/s320/_40877751_child_poverty_gra416.gi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Becca </a:t>
            </a:r>
            <a:r>
              <a:rPr lang="en-US" dirty="0" err="1" smtClean="0"/>
              <a:t>roggenbuck</a:t>
            </a:r>
            <a:endParaRPr lang="en-US" dirty="0" smtClean="0"/>
          </a:p>
          <a:p>
            <a:r>
              <a:rPr lang="en-US" dirty="0" smtClean="0"/>
              <a:t>Period:8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990600"/>
          </a:xfrm>
        </p:spPr>
        <p:txBody>
          <a:bodyPr/>
          <a:lstStyle/>
          <a:p>
            <a:r>
              <a:rPr lang="en-US" dirty="0" smtClean="0"/>
              <a:t>Child Poverty in Germany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67000" y="15240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92D050"/>
                </a:solidFill>
              </a:rPr>
              <a:t>Economic Issues</a:t>
            </a:r>
            <a:endParaRPr lang="en-US" sz="2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advClick="0" advTm="30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http://www.wsws.org/articles/2012/mar2012/germ-m08.shtml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http://www.wsws.org/articles/2012/feb2012/pove-f06.shtml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http://news.bbc.co.uk/2/hi/8152346.stm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http://www.spiegel.de/international/germany/0,1518,778351,00.html</a:t>
            </a:r>
            <a:endParaRPr lang="en-US" dirty="0"/>
          </a:p>
        </p:txBody>
      </p:sp>
    </p:spTree>
  </p:cSld>
  <p:clrMapOvr>
    <a:masterClrMapping/>
  </p:clrMapOvr>
  <p:transition advClick="0" advTm="30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3203448" cy="758952"/>
          </a:xfrm>
        </p:spPr>
        <p:txBody>
          <a:bodyPr/>
          <a:lstStyle/>
          <a:p>
            <a:r>
              <a:rPr lang="en-US" dirty="0" smtClean="0"/>
              <a:t>Culture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1" name="Picture 1" descr="C:\Users\Becca\Documents\Deutsch 5\child_poverty_roggenbu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34640"/>
            <a:ext cx="6469380" cy="501856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8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 Poverty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527048"/>
            <a:ext cx="8500872" cy="4873752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/>
              <a:t>The  </a:t>
            </a:r>
            <a:r>
              <a:rPr lang="en-US" sz="2200" dirty="0" smtClean="0"/>
              <a:t>BA </a:t>
            </a:r>
            <a:r>
              <a:rPr lang="en-US" sz="2200" dirty="0" smtClean="0"/>
              <a:t>claims that </a:t>
            </a:r>
            <a:r>
              <a:rPr lang="en-US" sz="2200" dirty="0" smtClean="0"/>
              <a:t>children, </a:t>
            </a:r>
            <a:r>
              <a:rPr lang="en-US" sz="2200" dirty="0" smtClean="0"/>
              <a:t>under </a:t>
            </a:r>
            <a:r>
              <a:rPr lang="en-US" sz="2200" dirty="0" smtClean="0"/>
              <a:t>15, </a:t>
            </a:r>
            <a:r>
              <a:rPr lang="en-US" sz="2200" dirty="0" smtClean="0"/>
              <a:t>dependent on </a:t>
            </a:r>
            <a:r>
              <a:rPr lang="en-US" sz="2200" dirty="0" err="1" smtClean="0"/>
              <a:t>Hartz</a:t>
            </a:r>
            <a:r>
              <a:rPr lang="en-US" sz="2200" dirty="0" smtClean="0"/>
              <a:t> IV has dropped 13.5%  since 2006. </a:t>
            </a:r>
          </a:p>
          <a:p>
            <a:endParaRPr lang="en-US" sz="2200" dirty="0" smtClean="0"/>
          </a:p>
          <a:p>
            <a:r>
              <a:rPr lang="en-US" sz="2200" dirty="0" smtClean="0"/>
              <a:t>The </a:t>
            </a:r>
            <a:r>
              <a:rPr lang="en-US" sz="2200" dirty="0" smtClean="0"/>
              <a:t>problem is that </a:t>
            </a:r>
            <a:r>
              <a:rPr lang="en-US" sz="2200" dirty="0" smtClean="0"/>
              <a:t>the amount </a:t>
            </a:r>
            <a:r>
              <a:rPr lang="en-US" sz="2200" dirty="0" smtClean="0"/>
              <a:t>of children being born has also decreased. </a:t>
            </a:r>
          </a:p>
          <a:p>
            <a:endParaRPr lang="en-US" sz="2200" dirty="0" smtClean="0"/>
          </a:p>
          <a:p>
            <a:r>
              <a:rPr lang="en-US" sz="2200" dirty="0" smtClean="0"/>
              <a:t>Ulrich </a:t>
            </a:r>
            <a:r>
              <a:rPr lang="en-US" sz="2200" dirty="0" smtClean="0"/>
              <a:t>Schneider states </a:t>
            </a:r>
            <a:r>
              <a:rPr lang="en-US" sz="2200" dirty="0" smtClean="0"/>
              <a:t>that the proportion of children dependent upon </a:t>
            </a:r>
            <a:r>
              <a:rPr lang="en-US" sz="2200" dirty="0" err="1" smtClean="0"/>
              <a:t>Hartz</a:t>
            </a:r>
            <a:r>
              <a:rPr lang="en-US" sz="2200" dirty="0" smtClean="0"/>
              <a:t> IV </a:t>
            </a:r>
            <a:r>
              <a:rPr lang="en-US" sz="2200" dirty="0" smtClean="0"/>
              <a:t>(1 in 7) is still the same. </a:t>
            </a:r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The children's chance to break out of poverty mainly depends on their parents finding employment. </a:t>
            </a:r>
            <a:endParaRPr lang="en-US" sz="2200" dirty="0" smtClean="0"/>
          </a:p>
          <a:p>
            <a:pPr>
              <a:buNone/>
            </a:pPr>
            <a:endParaRPr lang="en-US" sz="2200" dirty="0" smtClean="0"/>
          </a:p>
          <a:p>
            <a:r>
              <a:rPr lang="en-US" sz="2200" dirty="0" smtClean="0"/>
              <a:t>There isn’t a </a:t>
            </a:r>
            <a:r>
              <a:rPr lang="en-US" sz="2200" dirty="0" smtClean="0"/>
              <a:t>100% guarantee because many families who have found jobs still haven’t been able to get out of poverty.</a:t>
            </a:r>
          </a:p>
          <a:p>
            <a:endParaRPr lang="en-US" sz="22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advClick="0" advTm="30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Children at risk of poverty in Germany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33095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                                            </a:t>
            </a:r>
          </a:p>
          <a:p>
            <a:r>
              <a:rPr lang="en-US" sz="1200" dirty="0" smtClean="0"/>
              <a:t>                                                 </a:t>
            </a:r>
            <a:r>
              <a:rPr lang="en-US" sz="1200" dirty="0" smtClean="0">
                <a:hlinkClick r:id="rId2"/>
              </a:rPr>
              <a:t>http://www.tagesschau.de/inland/kinderarmut50.html</a:t>
            </a:r>
            <a:endParaRPr lang="en-US" sz="1200" dirty="0" smtClean="0"/>
          </a:p>
          <a:p>
            <a:r>
              <a:rPr lang="en-US" dirty="0" smtClean="0"/>
              <a:t>Total: 13.6 million children</a:t>
            </a:r>
          </a:p>
          <a:p>
            <a:r>
              <a:rPr lang="en-US" dirty="0" smtClean="0"/>
              <a:t>Risk of poverty: 2.4 million children</a:t>
            </a:r>
            <a:endParaRPr lang="en-US" dirty="0"/>
          </a:p>
        </p:txBody>
      </p:sp>
      <p:pic>
        <p:nvPicPr>
          <p:cNvPr id="2050" name="Picture 2" descr="Infografik Kinderarmut Deutschland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520726"/>
            <a:ext cx="5962308" cy="388947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Attempts in trying to stop child poverty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50848"/>
            <a:ext cx="8503920" cy="5102352"/>
          </a:xfrm>
        </p:spPr>
        <p:txBody>
          <a:bodyPr>
            <a:normAutofit/>
          </a:bodyPr>
          <a:lstStyle/>
          <a:p>
            <a:r>
              <a:rPr lang="en-US" sz="2200" dirty="0" smtClean="0"/>
              <a:t>One attempt that was used was giving more maternity and paternity leave to parents. </a:t>
            </a:r>
          </a:p>
          <a:p>
            <a:endParaRPr lang="en-US" sz="2200" dirty="0" smtClean="0"/>
          </a:p>
          <a:p>
            <a:r>
              <a:rPr lang="en-US" sz="2200" dirty="0" smtClean="0"/>
              <a:t>But Germany is not as “parent friendly” for working parents.</a:t>
            </a:r>
          </a:p>
          <a:p>
            <a:endParaRPr lang="en-US" sz="2200" dirty="0" smtClean="0"/>
          </a:p>
          <a:p>
            <a:r>
              <a:rPr lang="en-US" sz="2200" dirty="0" smtClean="0"/>
              <a:t>Germany </a:t>
            </a:r>
            <a:r>
              <a:rPr lang="en-US" sz="2200" dirty="0" smtClean="0"/>
              <a:t>pays billions of dollars to families but it has not effect in stopping the poverty. </a:t>
            </a:r>
          </a:p>
          <a:p>
            <a:endParaRPr lang="en-US" sz="2200" dirty="0" smtClean="0"/>
          </a:p>
          <a:p>
            <a:r>
              <a:rPr lang="en-US" sz="2200" dirty="0" smtClean="0"/>
              <a:t>Germany also does not offer as much childcare support as other countries around them do.  </a:t>
            </a:r>
          </a:p>
          <a:p>
            <a:endParaRPr lang="en-US" sz="2200" dirty="0" smtClean="0"/>
          </a:p>
          <a:p>
            <a:r>
              <a:rPr lang="en-US" sz="2200" dirty="0" smtClean="0"/>
              <a:t>Also</a:t>
            </a:r>
            <a:r>
              <a:rPr lang="en-US" sz="2200" dirty="0" smtClean="0"/>
              <a:t>, the fact that the quota for working women is higher in Germany does not help prevent child poverty from occurring. </a:t>
            </a:r>
          </a:p>
          <a:p>
            <a:endParaRPr lang="en-US" sz="2200" dirty="0" smtClean="0"/>
          </a:p>
          <a:p>
            <a:endParaRPr lang="en-US" sz="2200" dirty="0"/>
          </a:p>
        </p:txBody>
      </p:sp>
    </p:spTree>
  </p:cSld>
  <p:clrMapOvr>
    <a:masterClrMapping/>
  </p:clrMapOvr>
  <p:transition advClick="0" advTm="30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Campaign against child poverty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1200" dirty="0" smtClean="0">
                <a:hlinkClick r:id="rId2"/>
              </a:rPr>
              <a:t> </a:t>
            </a:r>
          </a:p>
          <a:p>
            <a:pPr algn="ctr"/>
            <a:r>
              <a:rPr lang="en-US" sz="1200" dirty="0" smtClean="0">
                <a:hlinkClick r:id="rId2"/>
              </a:rPr>
              <a:t>http://www.wieninternational.at/files/18-19/18183/13-block030.jpg</a:t>
            </a:r>
            <a:endParaRPr lang="en-US" sz="1200" dirty="0" smtClean="0"/>
          </a:p>
        </p:txBody>
      </p:sp>
      <p:pic>
        <p:nvPicPr>
          <p:cNvPr id="4098" name="Picture 2" descr="http://www.wieninternational.at/files/18-19/18183/13-block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600200"/>
            <a:ext cx="7000872" cy="3429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Shrinking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50848"/>
            <a:ext cx="8503920" cy="5026152"/>
          </a:xfrm>
        </p:spPr>
        <p:txBody>
          <a:bodyPr/>
          <a:lstStyle/>
          <a:p>
            <a:r>
              <a:rPr lang="en-US" sz="2200" dirty="0" smtClean="0"/>
              <a:t>Germany’s economy is expected to shrink up to 6% this year. </a:t>
            </a:r>
          </a:p>
          <a:p>
            <a:endParaRPr lang="en-US" sz="2200" dirty="0" smtClean="0"/>
          </a:p>
          <a:p>
            <a:r>
              <a:rPr lang="en-US" sz="2200" dirty="0" smtClean="0"/>
              <a:t>Because of this, it has caused a worry that the recession will put more children at risk for future hardships.</a:t>
            </a:r>
          </a:p>
          <a:p>
            <a:endParaRPr lang="en-US" sz="2200" dirty="0" smtClean="0"/>
          </a:p>
          <a:p>
            <a:r>
              <a:rPr lang="en-US" sz="2200" dirty="0" smtClean="0"/>
              <a:t>Researchers of child poverty expect a 2-3% increase in child poverty this year because of the economy.</a:t>
            </a:r>
          </a:p>
          <a:p>
            <a:endParaRPr lang="en-US" sz="2200" dirty="0" smtClean="0"/>
          </a:p>
          <a:p>
            <a:r>
              <a:rPr lang="en-US" sz="2200" dirty="0" smtClean="0"/>
              <a:t>Even the increase in employment has failed to help more than 50 percent of </a:t>
            </a:r>
            <a:r>
              <a:rPr lang="en-US" sz="2200" dirty="0" err="1" smtClean="0"/>
              <a:t>Hartz</a:t>
            </a:r>
            <a:r>
              <a:rPr lang="en-US" sz="2200" dirty="0" smtClean="0"/>
              <a:t> IV recipients. </a:t>
            </a:r>
          </a:p>
          <a:p>
            <a:endParaRPr lang="en-US" sz="2200" dirty="0" smtClean="0"/>
          </a:p>
          <a:p>
            <a:r>
              <a:rPr lang="en-US" sz="2200" dirty="0" smtClean="0"/>
              <a:t>The poverty can even bee seen in individual neighborhoods because of the increased concentration of poor families. </a:t>
            </a:r>
          </a:p>
          <a:p>
            <a:endParaRPr lang="en-US" dirty="0"/>
          </a:p>
        </p:txBody>
      </p:sp>
    </p:spTree>
  </p:cSld>
  <p:clrMapOvr>
    <a:masterClrMapping/>
  </p:clrMapOvr>
  <p:transition advClick="0" advTm="30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404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Comparing child poverty in industrialized countries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>
              <a:hlinkClick r:id="rId2"/>
            </a:endParaRPr>
          </a:p>
          <a:p>
            <a:pPr algn="ctr"/>
            <a:endParaRPr lang="en-US" sz="1200" dirty="0" smtClean="0">
              <a:hlinkClick r:id="rId2"/>
            </a:endParaRPr>
          </a:p>
          <a:p>
            <a:pPr algn="ctr"/>
            <a:r>
              <a:rPr lang="en-US" sz="1200" dirty="0" smtClean="0">
                <a:hlinkClick r:id="rId2"/>
              </a:rPr>
              <a:t>http://1.bp.blogspot.com/_XuaAOjtZ3LM/Rdzwt9xXuQI/AAAAAAAAAJU/Oa4_I6ahR-U/s320/_40877751_child_poverty_gra416.gif</a:t>
            </a:r>
            <a:endParaRPr lang="en-US" sz="1200" dirty="0"/>
          </a:p>
        </p:txBody>
      </p:sp>
      <p:pic>
        <p:nvPicPr>
          <p:cNvPr id="6146" name="Picture 2" descr="http://1.bp.blogspot.com/_XuaAOjtZ3LM/Rdzwt9xXuQI/AAAAAAAAAJU/Oa4_I6ahR-U/s320/_40877751_child_poverty_gra41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600200"/>
            <a:ext cx="6614805" cy="38862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proportion of children in poverty? </a:t>
            </a:r>
          </a:p>
          <a:p>
            <a:pPr marL="788670" lvl="1" indent="-514350">
              <a:buFont typeface="+mj-lt"/>
              <a:buAutoNum type="alphaUcPeriod"/>
            </a:pPr>
            <a:r>
              <a:rPr lang="en-US" dirty="0" smtClean="0"/>
              <a:t>1 in 5 children</a:t>
            </a:r>
          </a:p>
          <a:p>
            <a:pPr marL="788670" lvl="1" indent="-514350">
              <a:buFont typeface="+mj-lt"/>
              <a:buAutoNum type="alphaUcPeriod"/>
            </a:pPr>
            <a:r>
              <a:rPr lang="en-US" dirty="0" smtClean="0"/>
              <a:t>1 in 8 children</a:t>
            </a:r>
          </a:p>
          <a:p>
            <a:pPr marL="788670" lvl="1" indent="-514350">
              <a:buFont typeface="+mj-lt"/>
              <a:buAutoNum type="alphaUcPeriod"/>
            </a:pPr>
            <a:r>
              <a:rPr lang="en-US" dirty="0" smtClean="0"/>
              <a:t>1 in 7 children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Child poverty is expected to increase by how much this year? </a:t>
            </a:r>
          </a:p>
          <a:p>
            <a:pPr marL="788670" lvl="1" indent="-514350">
              <a:buFont typeface="+mj-lt"/>
              <a:buAutoNum type="alphaUcPeriod"/>
            </a:pPr>
            <a:r>
              <a:rPr lang="en-US" dirty="0" smtClean="0"/>
              <a:t>4-5% </a:t>
            </a:r>
          </a:p>
          <a:p>
            <a:pPr marL="788670" lvl="1" indent="-514350">
              <a:buFont typeface="+mj-lt"/>
              <a:buAutoNum type="alphaUcPeriod"/>
            </a:pPr>
            <a:r>
              <a:rPr lang="en-US" dirty="0" smtClean="0"/>
              <a:t>2-3% </a:t>
            </a:r>
          </a:p>
          <a:p>
            <a:pPr marL="788670" lvl="1" indent="-514350">
              <a:buFont typeface="+mj-lt"/>
              <a:buAutoNum type="alphaUcPeriod"/>
            </a:pPr>
            <a:r>
              <a:rPr lang="en-US" dirty="0" smtClean="0"/>
              <a:t>3-4%</a:t>
            </a:r>
          </a:p>
          <a:p>
            <a:pPr marL="788670" lvl="1" indent="-514350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ransition advClick="0" advTm="3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proportion of children in poverty? </a:t>
            </a:r>
          </a:p>
          <a:p>
            <a:pPr marL="788670" lvl="1" indent="-514350">
              <a:buNone/>
            </a:pPr>
            <a:r>
              <a:rPr lang="en-US" dirty="0" smtClean="0"/>
              <a:t>                          </a:t>
            </a:r>
            <a:r>
              <a:rPr lang="en-US" dirty="0" smtClean="0">
                <a:solidFill>
                  <a:srgbClr val="FF0000"/>
                </a:solidFill>
              </a:rPr>
              <a:t>Answer: C. 1 in 7 children</a:t>
            </a:r>
          </a:p>
          <a:p>
            <a:pPr marL="788670" lvl="1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Child poverty is expected to increase by how much this year? </a:t>
            </a:r>
          </a:p>
          <a:p>
            <a:pPr marL="514350" indent="-514350">
              <a:buNone/>
            </a:pPr>
            <a:r>
              <a:rPr lang="en-US" dirty="0" smtClean="0"/>
              <a:t>	                  </a:t>
            </a:r>
            <a:r>
              <a:rPr lang="en-US" sz="2200" dirty="0" smtClean="0">
                <a:solidFill>
                  <a:srgbClr val="FF0000"/>
                </a:solidFill>
              </a:rPr>
              <a:t>Answer: B. 2-3%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ransition advClick="0" advTm="30000"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81</TotalTime>
  <Words>423</Words>
  <Application>Microsoft Office PowerPoint</Application>
  <PresentationFormat>On-screen Show (4:3)</PresentationFormat>
  <Paragraphs>91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Child Poverty in Germany</vt:lpstr>
      <vt:lpstr>Child Poverty Statistics</vt:lpstr>
      <vt:lpstr>Children at risk of poverty in Germany</vt:lpstr>
      <vt:lpstr>Attempts in trying to stop child poverty</vt:lpstr>
      <vt:lpstr>Campaign against child poverty</vt:lpstr>
      <vt:lpstr>Shrinking Economy</vt:lpstr>
      <vt:lpstr>Comparing child poverty in industrialized countries</vt:lpstr>
      <vt:lpstr>Questions</vt:lpstr>
      <vt:lpstr>Answers </vt:lpstr>
      <vt:lpstr>Citation</vt:lpstr>
      <vt:lpstr>Culture Picture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 Poverty in Germany</dc:title>
  <dc:creator>Becca</dc:creator>
  <cp:lastModifiedBy>Becca</cp:lastModifiedBy>
  <cp:revision>18</cp:revision>
  <dcterms:created xsi:type="dcterms:W3CDTF">2012-03-22T00:31:09Z</dcterms:created>
  <dcterms:modified xsi:type="dcterms:W3CDTF">2012-03-27T15:14:58Z</dcterms:modified>
</cp:coreProperties>
</file>